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319" r:id="rId2"/>
    <p:sldId id="342" r:id="rId3"/>
    <p:sldId id="420" r:id="rId4"/>
    <p:sldId id="423" r:id="rId5"/>
    <p:sldId id="421" r:id="rId6"/>
    <p:sldId id="343" r:id="rId7"/>
    <p:sldId id="422" r:id="rId8"/>
    <p:sldId id="344" r:id="rId9"/>
    <p:sldId id="345" r:id="rId10"/>
    <p:sldId id="346" r:id="rId11"/>
    <p:sldId id="418" r:id="rId12"/>
    <p:sldId id="351" r:id="rId13"/>
    <p:sldId id="354" r:id="rId14"/>
    <p:sldId id="352" r:id="rId15"/>
    <p:sldId id="350" r:id="rId16"/>
    <p:sldId id="349" r:id="rId17"/>
    <p:sldId id="363" r:id="rId18"/>
    <p:sldId id="364" r:id="rId19"/>
    <p:sldId id="365" r:id="rId20"/>
    <p:sldId id="419" r:id="rId21"/>
    <p:sldId id="371" r:id="rId22"/>
    <p:sldId id="388" r:id="rId23"/>
    <p:sldId id="370" r:id="rId24"/>
    <p:sldId id="369" r:id="rId25"/>
    <p:sldId id="379" r:id="rId26"/>
    <p:sldId id="375" r:id="rId27"/>
    <p:sldId id="374" r:id="rId28"/>
    <p:sldId id="377" r:id="rId29"/>
    <p:sldId id="353" r:id="rId30"/>
    <p:sldId id="356" r:id="rId31"/>
    <p:sldId id="389" r:id="rId32"/>
    <p:sldId id="381" r:id="rId33"/>
    <p:sldId id="380" r:id="rId34"/>
    <p:sldId id="417" r:id="rId35"/>
    <p:sldId id="404" r:id="rId36"/>
    <p:sldId id="405" r:id="rId37"/>
    <p:sldId id="406" r:id="rId38"/>
    <p:sldId id="407" r:id="rId39"/>
    <p:sldId id="409" r:id="rId40"/>
    <p:sldId id="395" r:id="rId41"/>
    <p:sldId id="396" r:id="rId42"/>
    <p:sldId id="397" r:id="rId43"/>
    <p:sldId id="403" r:id="rId44"/>
    <p:sldId id="390" r:id="rId45"/>
    <p:sldId id="382" r:id="rId46"/>
    <p:sldId id="412" r:id="rId47"/>
    <p:sldId id="391" r:id="rId48"/>
    <p:sldId id="383" r:id="rId49"/>
    <p:sldId id="384" r:id="rId50"/>
    <p:sldId id="385" r:id="rId51"/>
    <p:sldId id="399" r:id="rId52"/>
    <p:sldId id="398" r:id="rId53"/>
    <p:sldId id="401" r:id="rId54"/>
    <p:sldId id="402" r:id="rId55"/>
    <p:sldId id="400" r:id="rId56"/>
    <p:sldId id="414" r:id="rId57"/>
    <p:sldId id="415" r:id="rId58"/>
    <p:sldId id="411" r:id="rId59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024" autoAdjust="0"/>
  </p:normalViewPr>
  <p:slideViewPr>
    <p:cSldViewPr>
      <p:cViewPr varScale="1">
        <p:scale>
          <a:sx n="53" d="100"/>
          <a:sy n="53" d="100"/>
        </p:scale>
        <p:origin x="-96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68F88C59-319B-4332-9A1D-2A62CFCB00D8}" type="datetimeFigureOut">
              <a:rPr lang="en-US" smtClean="0"/>
              <a:pPr/>
              <a:t>1/26/2016</a:t>
            </a:fld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B16A41B8-7DC3-4DB6-84E4-E105629EAA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201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968B300D-05F0-4B43-940D-46DED5A791AD}" type="datetimeFigureOut">
              <a:rPr lang="en-US" smtClean="0"/>
              <a:pPr/>
              <a:t>1/26/2016</a:t>
            </a:fld>
            <a:endParaRPr lang="en-US" dirty="0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9B26CD33-4337-4529-948A-94F6960B23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411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371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263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031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4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5674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573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5102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4036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0005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06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1274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780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2942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187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2000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0621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6802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5155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6310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7701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795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8757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83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7488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8785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432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5020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2928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9634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2476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6644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436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2334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2364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7403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7197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0404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342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9190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2467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0376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7776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120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8608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434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65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242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145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826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4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>
              <a:defRPr lang="en-US" dirty="0"/>
            </a:lvl1pPr>
            <a:extLst/>
          </a:lstStyle>
          <a:p>
            <a:r>
              <a:rPr lang="en-US" dirty="0" smtClean="0"/>
              <a:t>Click to add photo album title</a:t>
            </a:r>
            <a:endParaRPr lang="en-US" dirty="0"/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date and other details</a:t>
            </a:r>
            <a:endParaRPr lang="en-US" dirty="0"/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dirty="0" smtClean="0"/>
              <a:t>Click icon to add picture</a:t>
            </a:r>
            <a:endParaRPr lang="en-US" sz="20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1/26/2016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1/26/2016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1/26/2016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1/26/2016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1/26/2016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24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1/26/2016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1/26/2016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1/26/2016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1/26/2016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dirty="0" smtClean="0"/>
              <a:t>Click icon to add picture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1/26/2016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dirty="0" smtClean="0"/>
              <a:t>Click icon to add picture</a:t>
            </a:r>
            <a:endParaRPr lang="en-US" sz="2400" i="0" dirty="0"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dirty="0" smtClean="0"/>
              <a:t>Click icon to add picture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1/26/2016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i="0" dirty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1/26/2016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1/26/2016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B2EC6F-6501-4E04-BD6C-A8A6CABB2C5B}" type="datetimeFigureOut">
              <a:rPr lang="en-US" smtClean="0"/>
              <a:pPr/>
              <a:t>1/26/2016</a:t>
            </a:fld>
            <a:endParaRPr lang="en-US" dirty="0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B0023-0CED-47F7-85AE-654F0B232C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63" y="96838"/>
            <a:ext cx="7158037" cy="1412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49325" y="1981200"/>
            <a:ext cx="3754438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56163" y="1981200"/>
            <a:ext cx="3754437" cy="411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615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9EBE9BA-537E-4947-88C8-363D229C3A2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3572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i="0" dirty="0" smtClean="0"/>
              <a:t>Click icon to add picture</a:t>
            </a:r>
            <a:endParaRPr lang="en-US" i="0" dirty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1/26/2016</a:t>
            </a:fld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lang="en-US" i="0" dirty="0" smtClean="0"/>
              <a:t>Click icon</a:t>
            </a:r>
            <a:r>
              <a:rPr lang="en-US" i="0" baseline="0" dirty="0" smtClean="0"/>
              <a:t> to add </a:t>
            </a:r>
            <a:r>
              <a:rPr lang="en-US" i="0" dirty="0" smtClean="0"/>
              <a:t>full page picture</a:t>
            </a:r>
            <a:endParaRPr lang="en-US" i="0" baseline="0" dirty="0" smtClean="0"/>
          </a:p>
          <a:p>
            <a:pPr marL="0" marR="0" indent="0" algn="ctr">
              <a:buFontTx/>
              <a:buNone/>
            </a:pPr>
            <a:endParaRPr lang="en-US" i="0" dirty="0" smtClean="0"/>
          </a:p>
          <a:p>
            <a:pPr algn="ctr">
              <a:buFontTx/>
              <a:buNone/>
            </a:pPr>
            <a:endParaRPr lang="en-US" i="0" dirty="0" smtClean="0"/>
          </a:p>
          <a:p>
            <a:pPr algn="ctr">
              <a:buFontTx/>
              <a:buNone/>
            </a:pPr>
            <a:endParaRPr lang="en-US" i="0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dirty="0" smtClean="0"/>
              <a:t>Click icon to add picture</a:t>
            </a:r>
            <a:endParaRPr lang="en-US" sz="2000" dirty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dirty="0" smtClean="0"/>
              <a:t>Click icon to add picture</a:t>
            </a:r>
            <a:endParaRPr lang="en-US" sz="2000" dirty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dirty="0" smtClean="0"/>
              <a:t>Click icon to add picture</a:t>
            </a:r>
            <a:endParaRPr lang="en-US" sz="2000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1/26/2016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dirty="0" smtClean="0"/>
              <a:t>Click icon to add picture</a:t>
            </a:r>
            <a:endParaRPr lang="en-US" sz="2400" i="0" dirty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dirty="0" smtClean="0"/>
              <a:t>Click icon to add picture</a:t>
            </a:r>
            <a:endParaRPr lang="en-US" sz="2400" i="0" dirty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1/26/2016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1/26/2016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i="0" dirty="0" smtClean="0"/>
              <a:t>Click icon to add picture</a:t>
            </a:r>
            <a:endParaRPr lang="en-US" i="0" dirty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i="0" dirty="0" smtClean="0"/>
              <a:t>Click icon to add picture</a:t>
            </a:r>
            <a:endParaRPr lang="en-US" i="0" dirty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1/26/2016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1/26/2016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dirty="0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1/26/2016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miramarems.com/" TargetMode="External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4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ramarems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/>
          </p:cNvSpPr>
          <p:nvPr>
            <p:ph type="body" sz="quarter" idx="10"/>
          </p:nvPr>
        </p:nvSpPr>
        <p:spPr>
          <a:xfrm>
            <a:off x="2133600" y="5410200"/>
            <a:ext cx="6386946" cy="638174"/>
          </a:xfrm>
        </p:spPr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Presented by MCAS Miramar Environmental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4394" y="3962400"/>
            <a:ext cx="8298485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YOUR Roles </a:t>
            </a:r>
            <a:br>
              <a:rPr lang="en-US" b="1" dirty="0" smtClean="0"/>
            </a:br>
            <a:r>
              <a:rPr lang="en-US" b="1" dirty="0" smtClean="0"/>
              <a:t>in </a:t>
            </a:r>
            <a:br>
              <a:rPr lang="en-US" b="1" dirty="0" smtClean="0"/>
            </a:br>
            <a:r>
              <a:rPr lang="en-US" b="1" dirty="0" smtClean="0"/>
              <a:t>Environmental Compliance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8458200" cy="12177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MCAS Miramar: Operation Areas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15517"/>
            <a:ext cx="3429000" cy="207900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90600"/>
            <a:ext cx="3124200" cy="20777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3810000"/>
            <a:ext cx="4495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Hazardous waste disposal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Air Permitting for: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Abrasive Blast Booths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Aircraft </a:t>
            </a:r>
            <a:r>
              <a:rPr lang="en-US" dirty="0"/>
              <a:t>Parts Coating Operations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Arresting Gear Engines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Boilers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Emergency </a:t>
            </a:r>
            <a:r>
              <a:rPr lang="en-US" dirty="0"/>
              <a:t>Diesel </a:t>
            </a:r>
            <a:r>
              <a:rPr lang="en-US" dirty="0" smtClean="0"/>
              <a:t>Generators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Paint Spray Booths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Solvent Cleaning/Degreasing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76800" y="3829594"/>
            <a:ext cx="403828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 startAt="3"/>
            </a:pPr>
            <a:r>
              <a:rPr lang="en-US" dirty="0" smtClean="0"/>
              <a:t>Stormwater pollution</a:t>
            </a:r>
          </a:p>
          <a:p>
            <a:pPr marL="342900" indent="-342900">
              <a:buAutoNum type="arabicPeriod" startAt="3"/>
            </a:pPr>
            <a:r>
              <a:rPr lang="en-US" dirty="0" smtClean="0"/>
              <a:t>Spills</a:t>
            </a:r>
          </a:p>
          <a:p>
            <a:pPr marL="342900" indent="-342900">
              <a:buAutoNum type="arabicPeriod" startAt="3"/>
            </a:pPr>
            <a:r>
              <a:rPr lang="en-US" dirty="0" smtClean="0"/>
              <a:t>Wastewater </a:t>
            </a:r>
            <a:r>
              <a:rPr lang="en-US" dirty="0"/>
              <a:t>(sewer</a:t>
            </a:r>
            <a:r>
              <a:rPr lang="en-US" dirty="0" smtClean="0"/>
              <a:t>)</a:t>
            </a:r>
          </a:p>
          <a:p>
            <a:pPr marL="342900" indent="-342900">
              <a:buAutoNum type="arabicPeriod" startAt="3"/>
            </a:pPr>
            <a:r>
              <a:rPr lang="en-US" dirty="0" smtClean="0"/>
              <a:t>Pollution </a:t>
            </a:r>
            <a:r>
              <a:rPr lang="en-US" dirty="0"/>
              <a:t>prevention (P2)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Recycling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Bio parts washers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Pad &amp; towel wringers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Laundered packs and towels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239869"/>
            <a:ext cx="8008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Areas 6-9 (Mission Ops and Support) – Primary Environmental Concerns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79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This Presentation is Organized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b="1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Rules vs. Steps</a:t>
            </a:r>
          </a:p>
          <a:p>
            <a:r>
              <a:rPr lang="en-US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Rules 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hese are requirements established by the regulators that you are looking to fulfill.</a:t>
            </a:r>
          </a:p>
          <a:p>
            <a:pPr lvl="1"/>
            <a:r>
              <a:rPr lang="en-US" dirty="0" smtClean="0"/>
              <a:t>We paraphrased them and made them simpler to understand.</a:t>
            </a:r>
          </a:p>
          <a:p>
            <a:r>
              <a:rPr lang="en-US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Steps</a:t>
            </a:r>
          </a:p>
          <a:p>
            <a:pPr lvl="1"/>
            <a:r>
              <a:rPr lang="en-US" dirty="0" smtClean="0"/>
              <a:t>These are the steps and action items you can follow to make sure that you’re following the rules.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99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Basic environmental compliance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TOPICS: Environmental issues concerning MOST areas of the base.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r="27778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7866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Environmental Compliance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Environmental issues identified in this section affect most areas of the base.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TOPICS</a:t>
            </a:r>
          </a:p>
          <a:p>
            <a:pPr lvl="1"/>
            <a:r>
              <a:rPr lang="en-US" dirty="0"/>
              <a:t>Pollution prevention (recycling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Hazardous waste accumulation and disposal</a:t>
            </a:r>
          </a:p>
          <a:p>
            <a:pPr lvl="1"/>
            <a:r>
              <a:rPr lang="en-US" dirty="0" smtClean="0"/>
              <a:t>Spill prevention &amp; response</a:t>
            </a:r>
          </a:p>
          <a:p>
            <a:pPr lvl="1"/>
            <a:r>
              <a:rPr lang="en-US" dirty="0" smtClean="0"/>
              <a:t>Stormwater pollution prevention</a:t>
            </a:r>
          </a:p>
          <a:p>
            <a:pPr lvl="1"/>
            <a:r>
              <a:rPr lang="en-US" dirty="0" smtClean="0"/>
              <a:t>Natural &amp; Cultural resources</a:t>
            </a:r>
          </a:p>
          <a:p>
            <a:pPr lvl="1"/>
            <a:endParaRPr lang="en-US" dirty="0" smtClean="0"/>
          </a:p>
          <a:p>
            <a:pPr lvl="1"/>
            <a:endParaRPr lang="en-US" dirty="0" smtClean="0">
              <a:solidFill>
                <a:srgbClr val="92D050"/>
              </a:solidFill>
            </a:endParaRPr>
          </a:p>
          <a:p>
            <a:pPr lvl="1"/>
            <a:endParaRPr lang="en-US" dirty="0" smtClean="0">
              <a:solidFill>
                <a:srgbClr val="92D050"/>
              </a:solidFill>
            </a:endParaRPr>
          </a:p>
          <a:p>
            <a:pPr lvl="1"/>
            <a:endParaRPr lang="en-US" dirty="0" smtClean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Recycling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0"/>
            <a:ext cx="8734855" cy="5638800"/>
          </a:xfrm>
        </p:spPr>
      </p:pic>
    </p:spTree>
    <p:extLst>
      <p:ext uri="{BB962C8B-B14F-4D97-AF65-F5344CB8AC3E}">
        <p14:creationId xmlns:p14="http://schemas.microsoft.com/office/powerpoint/2010/main" val="31586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715962"/>
          </a:xfrm>
        </p:spPr>
        <p:txBody>
          <a:bodyPr/>
          <a:lstStyle/>
          <a:p>
            <a:r>
              <a:rPr lang="en-US" dirty="0" smtClean="0"/>
              <a:t>Recycling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0"/>
            <a:ext cx="8001000" cy="6180738"/>
          </a:xfrm>
        </p:spPr>
      </p:pic>
    </p:spTree>
    <p:extLst>
      <p:ext uri="{BB962C8B-B14F-4D97-AF65-F5344CB8AC3E}">
        <p14:creationId xmlns:p14="http://schemas.microsoft.com/office/powerpoint/2010/main" val="155654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/>
          <a:lstStyle/>
          <a:p>
            <a:r>
              <a:rPr lang="en-US" dirty="0" smtClean="0"/>
              <a:t>Recycling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5800"/>
            <a:ext cx="7924800" cy="6118809"/>
          </a:xfrm>
        </p:spPr>
      </p:pic>
    </p:spTree>
    <p:extLst>
      <p:ext uri="{BB962C8B-B14F-4D97-AF65-F5344CB8AC3E}">
        <p14:creationId xmlns:p14="http://schemas.microsoft.com/office/powerpoint/2010/main" val="271598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Stormwater compliance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92D050"/>
                </a:solidFill>
              </a:rPr>
              <a:t>General Info:</a:t>
            </a:r>
          </a:p>
          <a:p>
            <a:pPr marL="800100" lvl="3" indent="-342900"/>
            <a:r>
              <a:rPr lang="en-US" dirty="0"/>
              <a:t>Water pollutants include </a:t>
            </a:r>
            <a:endParaRPr lang="en-US" dirty="0" smtClean="0"/>
          </a:p>
          <a:p>
            <a:pPr marL="1257300" lvl="4" indent="-342900"/>
            <a:r>
              <a:rPr lang="en-US" dirty="0" smtClean="0"/>
              <a:t>dredged </a:t>
            </a:r>
            <a:r>
              <a:rPr lang="en-US" dirty="0"/>
              <a:t>soil, </a:t>
            </a:r>
            <a:endParaRPr lang="en-US" dirty="0" smtClean="0"/>
          </a:p>
          <a:p>
            <a:pPr marL="1257300" lvl="4" indent="-342900"/>
            <a:r>
              <a:rPr lang="en-US" dirty="0" smtClean="0"/>
              <a:t>solid </a:t>
            </a:r>
            <a:r>
              <a:rPr lang="en-US" dirty="0"/>
              <a:t>waste, </a:t>
            </a:r>
            <a:endParaRPr lang="en-US" dirty="0" smtClean="0"/>
          </a:p>
          <a:p>
            <a:pPr marL="1257300" lvl="4" indent="-342900"/>
            <a:r>
              <a:rPr lang="en-US" dirty="0" smtClean="0"/>
              <a:t>incinerator </a:t>
            </a:r>
            <a:r>
              <a:rPr lang="en-US" dirty="0"/>
              <a:t>residue, </a:t>
            </a:r>
            <a:endParaRPr lang="en-US" dirty="0" smtClean="0"/>
          </a:p>
          <a:p>
            <a:pPr marL="1257300" lvl="4" indent="-342900"/>
            <a:r>
              <a:rPr lang="en-US" dirty="0" smtClean="0"/>
              <a:t>sewage</a:t>
            </a:r>
            <a:r>
              <a:rPr lang="en-US" dirty="0"/>
              <a:t>, </a:t>
            </a:r>
            <a:endParaRPr lang="en-US" dirty="0" smtClean="0"/>
          </a:p>
          <a:p>
            <a:pPr marL="1257300" lvl="4" indent="-342900"/>
            <a:r>
              <a:rPr lang="en-US" dirty="0" smtClean="0"/>
              <a:t>garbage</a:t>
            </a:r>
            <a:r>
              <a:rPr lang="en-US" dirty="0"/>
              <a:t>, </a:t>
            </a:r>
            <a:endParaRPr lang="en-US" dirty="0" smtClean="0"/>
          </a:p>
          <a:p>
            <a:pPr marL="1257300" lvl="4" indent="-342900"/>
            <a:r>
              <a:rPr lang="en-US" dirty="0" smtClean="0"/>
              <a:t>sewage </a:t>
            </a:r>
            <a:r>
              <a:rPr lang="en-US" dirty="0"/>
              <a:t>sludge, </a:t>
            </a:r>
            <a:endParaRPr lang="en-US" dirty="0" smtClean="0"/>
          </a:p>
          <a:p>
            <a:pPr marL="1257300" lvl="4" indent="-342900"/>
            <a:r>
              <a:rPr lang="en-US" dirty="0" smtClean="0"/>
              <a:t>munitions</a:t>
            </a:r>
            <a:r>
              <a:rPr lang="en-US" dirty="0"/>
              <a:t>, </a:t>
            </a:r>
            <a:endParaRPr lang="en-US" dirty="0" smtClean="0"/>
          </a:p>
          <a:p>
            <a:pPr marL="1257300" lvl="4" indent="-342900"/>
            <a:r>
              <a:rPr lang="en-US" dirty="0" smtClean="0"/>
              <a:t>chemical </a:t>
            </a:r>
            <a:r>
              <a:rPr lang="en-US" dirty="0"/>
              <a:t>wastes</a:t>
            </a:r>
            <a:r>
              <a:rPr lang="en-US" dirty="0" smtClean="0"/>
              <a:t>,</a:t>
            </a:r>
          </a:p>
          <a:p>
            <a:pPr marL="1257300" lvl="4" indent="-342900"/>
            <a:r>
              <a:rPr lang="en-US" dirty="0" smtClean="0"/>
              <a:t>biological </a:t>
            </a:r>
            <a:r>
              <a:rPr lang="en-US" dirty="0"/>
              <a:t>material, </a:t>
            </a:r>
            <a:endParaRPr lang="en-US" dirty="0" smtClean="0"/>
          </a:p>
          <a:p>
            <a:pPr marL="1257300" lvl="4" indent="-342900"/>
            <a:r>
              <a:rPr lang="en-US" dirty="0" smtClean="0"/>
              <a:t>radioactive </a:t>
            </a:r>
            <a:r>
              <a:rPr lang="en-US" dirty="0"/>
              <a:t>materials, </a:t>
            </a:r>
            <a:endParaRPr lang="en-US" dirty="0" smtClean="0"/>
          </a:p>
          <a:p>
            <a:pPr marL="1257300" lvl="4" indent="-342900"/>
            <a:r>
              <a:rPr lang="en-US" dirty="0" smtClean="0"/>
              <a:t>heat</a:t>
            </a:r>
            <a:r>
              <a:rPr lang="en-US" dirty="0"/>
              <a:t>, </a:t>
            </a:r>
            <a:endParaRPr lang="en-US" dirty="0" smtClean="0"/>
          </a:p>
          <a:p>
            <a:pPr marL="1257300" lvl="4" indent="-342900"/>
            <a:r>
              <a:rPr lang="en-US" dirty="0" smtClean="0"/>
              <a:t>wrecks </a:t>
            </a:r>
            <a:r>
              <a:rPr lang="en-US" dirty="0"/>
              <a:t>or </a:t>
            </a:r>
            <a:endParaRPr lang="en-US" dirty="0" smtClean="0"/>
          </a:p>
          <a:p>
            <a:pPr marL="1257300" lvl="4" indent="-342900"/>
            <a:r>
              <a:rPr lang="en-US" dirty="0" smtClean="0"/>
              <a:t>discarded </a:t>
            </a:r>
            <a:r>
              <a:rPr lang="en-US" dirty="0"/>
              <a:t>equipment, rock, sand, cellar dirt, and industrial, municipal and agricultural waste discharged into water.</a:t>
            </a:r>
          </a:p>
          <a:p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9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Stormwater compliance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92D050"/>
                </a:solidFill>
              </a:rPr>
              <a:t>Best Management Practices</a:t>
            </a:r>
          </a:p>
          <a:p>
            <a:pPr lvl="1"/>
            <a:r>
              <a:rPr lang="en-US" dirty="0"/>
              <a:t>Label all drums, cans, containers, tanks and valves</a:t>
            </a:r>
          </a:p>
          <a:p>
            <a:pPr lvl="1"/>
            <a:r>
              <a:rPr lang="en-US" dirty="0"/>
              <a:t>Perform regular cleaning and regular pavement sweeping</a:t>
            </a:r>
          </a:p>
          <a:p>
            <a:pPr lvl="1"/>
            <a:r>
              <a:rPr lang="en-US" dirty="0"/>
              <a:t>Avoid hosing down the site</a:t>
            </a:r>
          </a:p>
          <a:p>
            <a:pPr lvl="1"/>
            <a:r>
              <a:rPr lang="en-US" dirty="0"/>
              <a:t>Recycle</a:t>
            </a:r>
          </a:p>
          <a:p>
            <a:pPr lvl="1"/>
            <a:r>
              <a:rPr lang="en-US" dirty="0"/>
              <a:t>Store waste and recycling materials in proper containers</a:t>
            </a:r>
          </a:p>
          <a:p>
            <a:pPr lvl="1"/>
            <a:r>
              <a:rPr lang="en-US" dirty="0"/>
              <a:t>Keep lids closed on all waste receptacles and HAZMAT drums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84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Stormwater compliance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92D050"/>
                </a:solidFill>
              </a:rPr>
              <a:t>Best Management Practices</a:t>
            </a:r>
          </a:p>
          <a:p>
            <a:pPr lvl="1"/>
            <a:r>
              <a:rPr lang="en-US" dirty="0" smtClean="0"/>
              <a:t>Limit </a:t>
            </a:r>
            <a:r>
              <a:rPr lang="en-US" dirty="0"/>
              <a:t>significant materials inventory</a:t>
            </a:r>
          </a:p>
          <a:p>
            <a:pPr lvl="1"/>
            <a:r>
              <a:rPr lang="en-US" dirty="0"/>
              <a:t>Routinely clean catch basins</a:t>
            </a:r>
          </a:p>
          <a:p>
            <a:pPr lvl="1"/>
            <a:r>
              <a:rPr lang="en-US" dirty="0"/>
              <a:t>Keep equipment and vehicles clean</a:t>
            </a:r>
          </a:p>
          <a:p>
            <a:pPr lvl="1"/>
            <a:r>
              <a:rPr lang="en-US" dirty="0"/>
              <a:t>Stencil signs on storm drain inlets</a:t>
            </a:r>
          </a:p>
          <a:p>
            <a:pPr lvl="1"/>
            <a:r>
              <a:rPr lang="en-US" dirty="0"/>
              <a:t>Check vehicles and equipment for leaks</a:t>
            </a:r>
          </a:p>
          <a:p>
            <a:pPr lvl="1"/>
            <a:r>
              <a:rPr lang="en-US" dirty="0"/>
              <a:t>Park vehicles on an impervious surface</a:t>
            </a:r>
          </a:p>
          <a:p>
            <a:pPr lvl="1"/>
            <a:r>
              <a:rPr lang="en-US" dirty="0"/>
              <a:t>Discharge wash water to a sanitary </a:t>
            </a:r>
            <a:r>
              <a:rPr lang="en-US" dirty="0" smtClean="0"/>
              <a:t>sewer</a:t>
            </a:r>
          </a:p>
        </p:txBody>
      </p:sp>
    </p:spTree>
    <p:extLst>
      <p:ext uri="{BB962C8B-B14F-4D97-AF65-F5344CB8AC3E}">
        <p14:creationId xmlns:p14="http://schemas.microsoft.com/office/powerpoint/2010/main" val="125618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Your source for MCAS Miramar Environmental Information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12837"/>
            <a:ext cx="7682226" cy="4525963"/>
          </a:xfrm>
        </p:spPr>
      </p:pic>
      <p:sp>
        <p:nvSpPr>
          <p:cNvPr id="5" name="TextBox 4"/>
          <p:cNvSpPr txBox="1"/>
          <p:nvPr/>
        </p:nvSpPr>
        <p:spPr>
          <a:xfrm>
            <a:off x="605246" y="57150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www.MiramarEMS.com</a:t>
            </a:r>
            <a:endParaRPr lang="en-US" sz="4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754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Stormwater</a:t>
            </a:r>
            <a:r>
              <a:rPr lang="en-US" dirty="0"/>
              <a:t> compliance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92D050"/>
                </a:solidFill>
              </a:rPr>
              <a:t>Best Management Practices</a:t>
            </a:r>
          </a:p>
          <a:p>
            <a:r>
              <a:rPr lang="en-US" dirty="0" smtClean="0"/>
              <a:t>Wash vehicles and equipment only at EMD-approved wash racks.</a:t>
            </a:r>
          </a:p>
          <a:p>
            <a:r>
              <a:rPr lang="en-US" dirty="0" smtClean="0"/>
              <a:t>Use drip pans underneath leaking aircraft, vehicles, and equipment.</a:t>
            </a:r>
          </a:p>
          <a:p>
            <a:r>
              <a:rPr lang="en-US" dirty="0" smtClean="0"/>
              <a:t>Substitute non-toxic or less toxic cleaning solvents.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65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Natural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143000"/>
            <a:ext cx="8229600" cy="3048000"/>
          </a:xfrm>
        </p:spPr>
        <p:txBody>
          <a:bodyPr/>
          <a:lstStyle/>
          <a:p>
            <a:r>
              <a:rPr lang="en-US" b="1" dirty="0" smtClean="0">
                <a:solidFill>
                  <a:srgbClr val="92D050"/>
                </a:solidFill>
              </a:rPr>
              <a:t>Rules</a:t>
            </a:r>
            <a:r>
              <a:rPr lang="en-US" dirty="0" smtClean="0">
                <a:solidFill>
                  <a:srgbClr val="92D050"/>
                </a:solidFill>
              </a:rPr>
              <a:t>:</a:t>
            </a:r>
          </a:p>
          <a:p>
            <a:pPr lvl="1"/>
            <a:r>
              <a:rPr lang="en-US" dirty="0" smtClean="0"/>
              <a:t>NO OFF-ROADING</a:t>
            </a:r>
          </a:p>
          <a:p>
            <a:pPr lvl="1"/>
            <a:r>
              <a:rPr lang="en-US" dirty="0" smtClean="0"/>
              <a:t>“Taking” of any protected plant or animal species is prohibited</a:t>
            </a:r>
          </a:p>
          <a:p>
            <a:pPr lvl="1"/>
            <a:r>
              <a:rPr lang="en-US" dirty="0" smtClean="0"/>
              <a:t>Ground disturbing activities prohibited</a:t>
            </a:r>
          </a:p>
          <a:p>
            <a:pPr lvl="1"/>
            <a:r>
              <a:rPr lang="en-US" dirty="0" smtClean="0"/>
              <a:t>Concentrated foot traffic in non-training areas is prohibited</a:t>
            </a:r>
          </a:p>
          <a:p>
            <a:pPr lvl="1"/>
            <a:endParaRPr lang="en-US" dirty="0">
              <a:solidFill>
                <a:srgbClr val="92D050"/>
              </a:solidFill>
            </a:endParaRPr>
          </a:p>
          <a:p>
            <a:pPr lvl="1"/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191000"/>
            <a:ext cx="2667000" cy="197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9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PENALTIES</a:t>
            </a:r>
          </a:p>
          <a:p>
            <a:pPr lvl="1"/>
            <a:r>
              <a:rPr lang="en-US" dirty="0" smtClean="0"/>
              <a:t>Penalties to individuals who violate could include fines up to $200,000 and 1 year imprisonment per take.</a:t>
            </a:r>
          </a:p>
          <a:p>
            <a:pPr lvl="1"/>
            <a:endParaRPr lang="en-US" dirty="0" smtClean="0"/>
          </a:p>
          <a:p>
            <a:pPr marL="457200" lvl="1" indent="0" algn="ctr">
              <a:buNone/>
            </a:pPr>
            <a:r>
              <a:rPr lang="en-US" sz="4800" b="1" dirty="0" smtClean="0">
                <a:solidFill>
                  <a:srgbClr val="92D050"/>
                </a:solidFill>
              </a:rPr>
              <a:t>General Rule of Thumb: If nature put it there, leave it there.</a:t>
            </a:r>
            <a:endParaRPr lang="en-US" sz="48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25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3838" y="304800"/>
            <a:ext cx="7772400" cy="6096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tx1"/>
                </a:solidFill>
              </a:rPr>
              <a:t>VERNAL </a:t>
            </a:r>
            <a:r>
              <a:rPr lang="en-US" altLang="en-US" sz="3200" b="1" dirty="0" smtClean="0">
                <a:solidFill>
                  <a:schemeClr val="tx1"/>
                </a:solidFill>
              </a:rPr>
              <a:t>POOLS (</a:t>
            </a:r>
            <a:r>
              <a:rPr lang="en-US" altLang="en-US" sz="3200" b="1" dirty="0" smtClean="0">
                <a:solidFill>
                  <a:srgbClr val="00B0F0"/>
                </a:solidFill>
              </a:rPr>
              <a:t>Wet Season</a:t>
            </a:r>
            <a:r>
              <a:rPr lang="en-US" altLang="en-US" sz="3200" b="1" dirty="0" smtClean="0">
                <a:solidFill>
                  <a:schemeClr val="tx1"/>
                </a:solidFill>
              </a:rPr>
              <a:t>)</a:t>
            </a:r>
            <a:endParaRPr lang="en-US" altLang="en-US" sz="3200" dirty="0">
              <a:solidFill>
                <a:schemeClr val="tx1"/>
              </a:solidFill>
            </a:endParaRPr>
          </a:p>
        </p:txBody>
      </p:sp>
      <p:pic>
        <p:nvPicPr>
          <p:cNvPr id="273412" name="Picture 4" descr="vpAA10wet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066800"/>
            <a:ext cx="8610600" cy="5632632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51512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3838" y="304800"/>
            <a:ext cx="7772400" cy="6096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tx1"/>
                </a:solidFill>
              </a:rPr>
              <a:t>VERNAL </a:t>
            </a:r>
            <a:r>
              <a:rPr lang="en-US" altLang="en-US" sz="3200" b="1" dirty="0" smtClean="0">
                <a:solidFill>
                  <a:schemeClr val="tx1"/>
                </a:solidFill>
              </a:rPr>
              <a:t>POOLS (</a:t>
            </a:r>
            <a:r>
              <a:rPr lang="en-US" alt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DRY season</a:t>
            </a:r>
            <a:r>
              <a:rPr lang="en-US" altLang="en-US" sz="3200" b="1" dirty="0" smtClean="0">
                <a:solidFill>
                  <a:schemeClr val="tx1"/>
                </a:solidFill>
              </a:rPr>
              <a:t>)</a:t>
            </a:r>
            <a:endParaRPr lang="en-US" altLang="en-US" sz="3200" dirty="0">
              <a:solidFill>
                <a:schemeClr val="tx1"/>
              </a:solidFill>
            </a:endParaRPr>
          </a:p>
        </p:txBody>
      </p:sp>
      <p:pic>
        <p:nvPicPr>
          <p:cNvPr id="273413" name="Picture 5" descr="vpAA10d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32641"/>
            <a:ext cx="8610600" cy="5696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6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500428"/>
            <a:ext cx="9142858" cy="5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6710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Left to Right:</a:t>
            </a:r>
          </a:p>
          <a:p>
            <a:pPr marL="457200" indent="-457200">
              <a:buAutoNum type="arabicPeriod"/>
            </a:pPr>
            <a:r>
              <a:rPr lang="en-US" dirty="0" smtClean="0"/>
              <a:t>SD Button Celery</a:t>
            </a:r>
          </a:p>
          <a:p>
            <a:pPr marL="457200" indent="-457200">
              <a:buAutoNum type="arabicPeriod"/>
            </a:pPr>
            <a:r>
              <a:rPr lang="en-US" dirty="0" smtClean="0"/>
              <a:t>CA Orcutt Grass</a:t>
            </a:r>
          </a:p>
          <a:p>
            <a:pPr marL="457200" indent="-457200">
              <a:buAutoNum type="arabicPeriod"/>
            </a:pPr>
            <a:r>
              <a:rPr lang="en-US" dirty="0" smtClean="0"/>
              <a:t>SD Mesa Mint</a:t>
            </a:r>
          </a:p>
          <a:p>
            <a:pPr marL="457200" indent="-457200">
              <a:buAutoNum type="arabicPeriod"/>
            </a:pPr>
            <a:r>
              <a:rPr lang="en-US" dirty="0" smtClean="0"/>
              <a:t>CA Spreading Navarettia</a:t>
            </a:r>
            <a:endParaRPr lang="en-US" dirty="0"/>
          </a:p>
        </p:txBody>
      </p:sp>
      <p:pic>
        <p:nvPicPr>
          <p:cNvPr id="7" name="Picture 8" descr="Eryngium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9" b="697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Orcuttia californica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0" r="1362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mesa mint"/>
          <p:cNvPicPr>
            <a:picLocks noGrp="1" noChangeAspect="1" noChangeArrowheads="1"/>
          </p:cNvPicPr>
          <p:nvPr>
            <p:ph type="pic" sz="quarter" idx="3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0" r="2628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Navarettia fossalis"/>
          <p:cNvPicPr>
            <a:picLocks noGrp="1" noChangeAspect="1" noChangeArrowheads="1"/>
          </p:cNvPicPr>
          <p:nvPr>
            <p:ph type="pic" sz="quarter" idx="3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6" r="1827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sz="3200" cap="all" baseline="0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  <a:extLst/>
          </a:lstStyle>
          <a:p>
            <a:r>
              <a:rPr lang="en-US" kern="0" dirty="0" smtClean="0"/>
              <a:t>Vernal Pool Plant Species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5780494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 noChangeAspect="1"/>
          </p:cNvPicPr>
          <p:nvPr>
            <p:ph type="pic" sz="quarter" idx="2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0" b="4500"/>
          <a:stretch>
            <a:fillRect/>
          </a:stretch>
        </p:blipFill>
        <p:spPr/>
      </p:pic>
      <p:pic>
        <p:nvPicPr>
          <p:cNvPr id="17" name="Picture Placeholder 16"/>
          <p:cNvPicPr>
            <a:picLocks noGrp="1" noChangeAspect="1"/>
          </p:cNvPicPr>
          <p:nvPr>
            <p:ph type="pic" sz="quarter" idx="2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 r="1923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92D050"/>
                </a:solidFill>
              </a:rPr>
              <a:t>Least Bell’s Vireo</a:t>
            </a:r>
          </a:p>
          <a:p>
            <a:r>
              <a:rPr lang="en-US" dirty="0" smtClean="0"/>
              <a:t>(Federally Endangered)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92D050"/>
                </a:solidFill>
              </a:rPr>
              <a:t>San Diego Fairy Shrimp </a:t>
            </a:r>
            <a:r>
              <a:rPr lang="en-US" dirty="0" smtClean="0"/>
              <a:t>(Federally Endangered)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b="1" dirty="0" smtClean="0">
                <a:solidFill>
                  <a:srgbClr val="92D050"/>
                </a:solidFill>
              </a:rPr>
              <a:t>Willowy Monardella</a:t>
            </a:r>
          </a:p>
          <a:p>
            <a:r>
              <a:rPr lang="en-US" dirty="0" smtClean="0"/>
              <a:t>(Federally Endangered)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b="1" dirty="0" smtClean="0">
                <a:solidFill>
                  <a:srgbClr val="92D050"/>
                </a:solidFill>
              </a:rPr>
              <a:t>California Gnatcatcher</a:t>
            </a:r>
          </a:p>
          <a:p>
            <a:r>
              <a:rPr lang="en-US" dirty="0" smtClean="0"/>
              <a:t>(Federally Threatened)</a:t>
            </a:r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5" r="19925"/>
          <a:stretch>
            <a:fillRect/>
          </a:stretch>
        </p:blipFill>
        <p:spPr/>
      </p:pic>
      <p:pic>
        <p:nvPicPr>
          <p:cNvPr id="13" name="Picture 5" descr="wmreserve"/>
          <p:cNvPicPr>
            <a:picLocks noGrp="1" noChangeAspect="1" noChangeArrowheads="1"/>
          </p:cNvPicPr>
          <p:nvPr>
            <p:ph type="pic" sz="quarter" idx="26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4" r="211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1194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" r="3222"/>
          <a:stretch>
            <a:fillRect/>
          </a:stretch>
        </p:blipFill>
        <p:spPr>
          <a:xfrm>
            <a:off x="3033848" y="990600"/>
            <a:ext cx="5562600" cy="3409950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971800" y="152400"/>
            <a:ext cx="5562600" cy="715962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sz="3200" cap="all" baseline="0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  <a:extLst/>
          </a:lstStyle>
          <a:p>
            <a:r>
              <a:rPr lang="en-US" b="1" kern="0" dirty="0" smtClean="0">
                <a:solidFill>
                  <a:srgbClr val="92D050"/>
                </a:solidFill>
              </a:rPr>
              <a:t>Watch for These!</a:t>
            </a:r>
            <a:endParaRPr lang="en-US" b="1" kern="0" dirty="0">
              <a:solidFill>
                <a:srgbClr val="92D050"/>
              </a:solidFill>
            </a:endParaRPr>
          </a:p>
        </p:txBody>
      </p:sp>
      <p:pic>
        <p:nvPicPr>
          <p:cNvPr id="17" name="Picture 10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" b="213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WINDOWS\DESKTOP\Heather\Pictures\Poisonoak.jpg"/>
          <p:cNvPicPr>
            <a:picLocks noGrp="1" noChangeAspect="1" noChangeArrowheads="1"/>
          </p:cNvPicPr>
          <p:nvPr>
            <p:ph type="pic" sz="quarter" idx="2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" r="2583"/>
          <a:stretch>
            <a:fillRect/>
          </a:stretch>
        </p:blipFill>
        <p:spPr bwMode="auto">
          <a:xfrm>
            <a:off x="5943600" y="4648200"/>
            <a:ext cx="2666999" cy="172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C:\WINDOWS\DESKTOP\Heather\Pictures\bees.jpg"/>
          <p:cNvPicPr>
            <a:picLocks noGrp="1" noChangeAspect="1" noChangeArrowheads="1"/>
          </p:cNvPicPr>
          <p:nvPr>
            <p:ph type="pic" sz="quarter" idx="2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" b="214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1"/>
          <p:cNvPicPr>
            <a:picLocks noGrp="1" noChangeAspect="1" noChangeArrowheads="1"/>
          </p:cNvPicPr>
          <p:nvPr>
            <p:ph type="pic" sz="quarter" idx="28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r="856"/>
          <a:stretch>
            <a:fillRect/>
          </a:stretch>
        </p:blipFill>
        <p:spPr bwMode="auto">
          <a:xfrm>
            <a:off x="3033848" y="4648200"/>
            <a:ext cx="2757352" cy="172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7980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Advanced environmental compliance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TOPICS: Additional environmental issues concerning: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2D050"/>
                </a:solidFill>
              </a:rPr>
              <a:t>(Areas 6-9) Flightline, Operations, Aviation Support and Maintenance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7" name="Picture 3" descr="PAINT BOOTH 08290008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PARTS WASHER 08290002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31280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how to use the Website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3200400"/>
          </a:xfrm>
        </p:spPr>
        <p:txBody>
          <a:bodyPr>
            <a:normAutofit/>
          </a:bodyPr>
          <a:lstStyle/>
          <a:p>
            <a:r>
              <a:rPr lang="en-US" sz="2800" dirty="0"/>
              <a:t>From your browser, type in </a:t>
            </a:r>
            <a:r>
              <a:rPr lang="en-US" sz="2800" dirty="0" smtClean="0">
                <a:hlinkClick r:id="rId2"/>
              </a:rPr>
              <a:t>www.MiramarEMS.com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From </a:t>
            </a:r>
            <a:r>
              <a:rPr lang="en-US" sz="2800" dirty="0"/>
              <a:t>the homepage along the right side, select the “</a:t>
            </a:r>
            <a:r>
              <a:rPr lang="en-US" sz="2800" dirty="0">
                <a:solidFill>
                  <a:srgbClr val="92D050"/>
                </a:solidFill>
              </a:rPr>
              <a:t>Environmental Policy Statement</a:t>
            </a:r>
            <a:r>
              <a:rPr lang="en-US" sz="2800" dirty="0" smtClean="0"/>
              <a:t>” and click “</a:t>
            </a:r>
            <a:r>
              <a:rPr lang="en-US" sz="2800" dirty="0" smtClean="0">
                <a:solidFill>
                  <a:srgbClr val="92D050"/>
                </a:solidFill>
              </a:rPr>
              <a:t>About</a:t>
            </a:r>
            <a:r>
              <a:rPr lang="en-US" sz="2800" dirty="0" smtClean="0"/>
              <a:t>” in the olive header.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200400"/>
            <a:ext cx="6847620" cy="35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0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Environmental Compliance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92D050"/>
                </a:solidFill>
              </a:rPr>
              <a:t>TOPICS</a:t>
            </a:r>
          </a:p>
          <a:p>
            <a:pPr lvl="1"/>
            <a:r>
              <a:rPr lang="en-US" dirty="0" smtClean="0"/>
              <a:t>Air Permitting Issues:</a:t>
            </a:r>
          </a:p>
          <a:p>
            <a:pPr marL="1200150" lvl="2" indent="-342900"/>
            <a:r>
              <a:rPr lang="en-US" dirty="0"/>
              <a:t>Abrasive Blast Booths</a:t>
            </a:r>
          </a:p>
          <a:p>
            <a:pPr marL="1200150" lvl="2" indent="-342900"/>
            <a:r>
              <a:rPr lang="en-US" dirty="0"/>
              <a:t>Aircraft Parts Coating Operations</a:t>
            </a:r>
          </a:p>
          <a:p>
            <a:pPr marL="1200150" lvl="2" indent="-342900"/>
            <a:r>
              <a:rPr lang="en-US" dirty="0" smtClean="0"/>
              <a:t>Boilers</a:t>
            </a:r>
          </a:p>
          <a:p>
            <a:pPr marL="1200150" lvl="2" indent="-342900"/>
            <a:r>
              <a:rPr lang="en-US" dirty="0" smtClean="0"/>
              <a:t>Internal Combustion Engines</a:t>
            </a:r>
          </a:p>
          <a:p>
            <a:pPr marL="1657350" lvl="3" indent="-342900"/>
            <a:r>
              <a:rPr lang="en-US" dirty="0"/>
              <a:t>Arresting Gear Engines</a:t>
            </a:r>
          </a:p>
          <a:p>
            <a:pPr marL="1657350" lvl="3" indent="-342900"/>
            <a:r>
              <a:rPr lang="en-US" dirty="0"/>
              <a:t>Emergency Diesel </a:t>
            </a:r>
            <a:r>
              <a:rPr lang="en-US" dirty="0" smtClean="0"/>
              <a:t>Generators</a:t>
            </a:r>
            <a:endParaRPr lang="en-US" dirty="0"/>
          </a:p>
          <a:p>
            <a:pPr marL="1200150" lvl="2" indent="-342900"/>
            <a:r>
              <a:rPr lang="en-US" dirty="0" smtClean="0"/>
              <a:t>Paint </a:t>
            </a:r>
            <a:r>
              <a:rPr lang="en-US" dirty="0"/>
              <a:t>Spray Booths</a:t>
            </a:r>
          </a:p>
          <a:p>
            <a:pPr marL="1200150" lvl="2" indent="-342900"/>
            <a:r>
              <a:rPr lang="en-US" dirty="0"/>
              <a:t>Solvent </a:t>
            </a:r>
            <a:r>
              <a:rPr lang="en-US" dirty="0" smtClean="0"/>
              <a:t>Cleaning/Degreasing</a:t>
            </a:r>
          </a:p>
          <a:p>
            <a:pPr lvl="1"/>
            <a:r>
              <a:rPr lang="en-US" dirty="0" smtClean="0"/>
              <a:t>Pollution Prevention (P2)</a:t>
            </a:r>
          </a:p>
          <a:p>
            <a:pPr marL="1200150" lvl="2" indent="-342900"/>
            <a:r>
              <a:rPr lang="en-US" dirty="0"/>
              <a:t>Bio parts washers</a:t>
            </a:r>
          </a:p>
          <a:p>
            <a:pPr marL="1200150" lvl="2" indent="-342900"/>
            <a:r>
              <a:rPr lang="en-US" dirty="0"/>
              <a:t>Pad &amp; towel wringers</a:t>
            </a:r>
          </a:p>
          <a:p>
            <a:pPr marL="1200150" lvl="2" indent="-342900"/>
            <a:r>
              <a:rPr lang="en-US" dirty="0"/>
              <a:t>Laundered packs and </a:t>
            </a:r>
            <a:r>
              <a:rPr lang="en-US" dirty="0" smtClean="0"/>
              <a:t>towels</a:t>
            </a:r>
          </a:p>
          <a:p>
            <a:pPr lvl="1"/>
            <a:r>
              <a:rPr lang="en-US" dirty="0" smtClean="0"/>
              <a:t>Medical Waste requirements</a:t>
            </a:r>
            <a:endParaRPr lang="en-US" dirty="0"/>
          </a:p>
          <a:p>
            <a:pPr lvl="2"/>
            <a:endParaRPr lang="en-US" dirty="0"/>
          </a:p>
          <a:p>
            <a:pPr lvl="2"/>
            <a:endParaRPr lang="en-US" dirty="0" smtClean="0">
              <a:solidFill>
                <a:srgbClr val="92D050"/>
              </a:solidFill>
            </a:endParaRPr>
          </a:p>
          <a:p>
            <a:pPr lvl="1"/>
            <a:endParaRPr lang="en-US" dirty="0" smtClean="0"/>
          </a:p>
          <a:p>
            <a:pPr lvl="1"/>
            <a:endParaRPr lang="en-US" dirty="0" smtClean="0">
              <a:solidFill>
                <a:srgbClr val="92D050"/>
              </a:solidFill>
            </a:endParaRPr>
          </a:p>
          <a:p>
            <a:pPr lvl="1"/>
            <a:endParaRPr lang="en-US" dirty="0" smtClean="0">
              <a:solidFill>
                <a:srgbClr val="92D050"/>
              </a:solidFill>
            </a:endParaRPr>
          </a:p>
          <a:p>
            <a:pPr lvl="1"/>
            <a:endParaRPr lang="en-US" dirty="0" smtClean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61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Abrasive Blasting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28800"/>
            <a:ext cx="5461969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99" y="1356360"/>
            <a:ext cx="2998839" cy="472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09800" y="5731668"/>
            <a:ext cx="1861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Blast Booth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445847" y="6124813"/>
            <a:ext cx="2146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Blast Cabinet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4295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Abrasive blasting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92D050"/>
                </a:solidFill>
              </a:rPr>
              <a:t>Rules: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Read and follow your permit conditions.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Abrasive blast wastes should be tested to determine if they are hazardous if not already done.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Turnover folder must contain:</a:t>
            </a:r>
          </a:p>
          <a:p>
            <a:pPr marL="1314450" lvl="2" indent="-457200"/>
            <a:r>
              <a:rPr lang="en-US" dirty="0" smtClean="0"/>
              <a:t>Operating instructions</a:t>
            </a:r>
          </a:p>
          <a:p>
            <a:pPr marL="1314450" lvl="2" indent="-457200"/>
            <a:r>
              <a:rPr lang="en-US" dirty="0" smtClean="0"/>
              <a:t>Required maintenance documents</a:t>
            </a:r>
          </a:p>
          <a:p>
            <a:pPr marL="1314450" lvl="2" indent="-457200"/>
            <a:r>
              <a:rPr lang="en-US" dirty="0" smtClean="0"/>
              <a:t>Operational logs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55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Abrasive blasting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92D050"/>
                </a:solidFill>
              </a:rPr>
              <a:t>Steps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Display a current permit onsite.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Read and follow all permit conditions. Contact MCAS Miramar Environmental prior to operation if any conditions are unclear.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Allow only authorized personnel to operate blast booth.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Ensure that blast booth is sealed closed during operation.</a:t>
            </a:r>
          </a:p>
        </p:txBody>
      </p:sp>
    </p:spTree>
    <p:extLst>
      <p:ext uri="{BB962C8B-B14F-4D97-AF65-F5344CB8AC3E}">
        <p14:creationId xmlns:p14="http://schemas.microsoft.com/office/powerpoint/2010/main" val="413691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Abrasive blasting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92D050"/>
                </a:solidFill>
              </a:rPr>
              <a:t>Steps: (continued)</a:t>
            </a:r>
          </a:p>
          <a:p>
            <a:pPr marL="914400" lvl="1" indent="-457200">
              <a:buFont typeface="+mj-lt"/>
              <a:buAutoNum type="arabicPeriod" startAt="5"/>
            </a:pPr>
            <a:r>
              <a:rPr lang="en-US" dirty="0"/>
              <a:t>Make no modifications to the booth.</a:t>
            </a:r>
          </a:p>
          <a:p>
            <a:pPr marL="914400" lvl="1" indent="-457200">
              <a:buFont typeface="+mj-lt"/>
              <a:buAutoNum type="arabicPeriod" startAt="5"/>
            </a:pPr>
            <a:r>
              <a:rPr lang="en-US" dirty="0"/>
              <a:t>Hazardous blast grit should follow normal hazardous waste accumulation rules.</a:t>
            </a:r>
          </a:p>
          <a:p>
            <a:pPr marL="914400" lvl="1" indent="-457200">
              <a:buFont typeface="+mj-lt"/>
              <a:buAutoNum type="arabicPeriod" startAt="5"/>
            </a:pPr>
            <a:r>
              <a:rPr lang="en-US" dirty="0"/>
              <a:t>The operator shall keep characteristic information of the certified abrasives being used at the site.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24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838200"/>
          </a:xfrm>
        </p:spPr>
        <p:txBody>
          <a:bodyPr/>
          <a:lstStyle/>
          <a:p>
            <a:r>
              <a:rPr lang="en-US" dirty="0" smtClean="0"/>
              <a:t>AIRCRAFT Parts Coating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90600"/>
            <a:ext cx="8305800" cy="5537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548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Aircraft parts coating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92D050"/>
                </a:solidFill>
              </a:rPr>
              <a:t>Rules: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Air pressure gauge or other measuring devices required by the manufacturer to demonstrate HVLP compliance must be readily available and shall be used to calibrate HVLP gun before use.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HVLP coating application equipment cannot operate at pressure greater than 10 psig at the outlet.</a:t>
            </a:r>
          </a:p>
          <a:p>
            <a:pPr marL="1314450" lvl="2" indent="-4572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84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Aircraft parts coating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7150" indent="0">
              <a:buNone/>
            </a:pPr>
            <a:r>
              <a:rPr lang="en-US" b="1" dirty="0" smtClean="0">
                <a:solidFill>
                  <a:srgbClr val="92D050"/>
                </a:solidFill>
              </a:rPr>
              <a:t>Rules: (continued)</a:t>
            </a:r>
          </a:p>
          <a:p>
            <a:pPr marL="514350" indent="-457200">
              <a:buFont typeface="+mj-lt"/>
              <a:buAutoNum type="arabicPeriod" startAt="3"/>
            </a:pPr>
            <a:r>
              <a:rPr lang="en-US" dirty="0"/>
              <a:t>Maintain a daily coatings and solvents usage log with information to include:</a:t>
            </a:r>
          </a:p>
          <a:p>
            <a:pPr marL="1314450" lvl="2" indent="-457200"/>
            <a:r>
              <a:rPr lang="en-US" dirty="0"/>
              <a:t>Strippers for surface </a:t>
            </a:r>
            <a:r>
              <a:rPr lang="en-US" dirty="0" smtClean="0"/>
              <a:t>preparation.</a:t>
            </a:r>
            <a:endParaRPr lang="en-US" dirty="0"/>
          </a:p>
          <a:p>
            <a:pPr marL="1314450" lvl="2" indent="-457200"/>
            <a:r>
              <a:rPr lang="en-US" dirty="0"/>
              <a:t>Coating application equipment </a:t>
            </a:r>
            <a:r>
              <a:rPr lang="en-US" dirty="0" smtClean="0"/>
              <a:t>cleaning.</a:t>
            </a:r>
          </a:p>
          <a:p>
            <a:pPr marL="1314450" lvl="2" indent="-457200"/>
            <a:r>
              <a:rPr lang="en-US" dirty="0" smtClean="0"/>
              <a:t>Amount of coating used.</a:t>
            </a:r>
          </a:p>
          <a:p>
            <a:pPr marL="1314450" lvl="2" indent="-457200"/>
            <a:r>
              <a:rPr lang="en-US" dirty="0" smtClean="0"/>
              <a:t>Description of substrate coated (e.g., metal parts, aerospace component, etc.).</a:t>
            </a:r>
          </a:p>
          <a:p>
            <a:pPr marL="1314450" lvl="2" indent="-457200"/>
            <a:r>
              <a:rPr lang="en-US" dirty="0" smtClean="0"/>
              <a:t>Description of coating applied (e.g., base coat/primer, hardener, thinner, clean-up, top coat, surface prep, etc.).</a:t>
            </a:r>
          </a:p>
          <a:p>
            <a:pPr marL="1314450" lvl="2" indent="-457200"/>
            <a:r>
              <a:rPr lang="en-US" dirty="0" smtClean="0"/>
              <a:t>Manufacturer name and ID.</a:t>
            </a:r>
          </a:p>
          <a:p>
            <a:pPr marL="1314450" lvl="2" indent="-457200"/>
            <a:r>
              <a:rPr lang="en-US" dirty="0" smtClean="0"/>
              <a:t>Mix ratios.</a:t>
            </a:r>
          </a:p>
          <a:p>
            <a:pPr marL="1314450" lvl="2" indent="-457200"/>
            <a:r>
              <a:rPr lang="en-US" dirty="0" smtClean="0"/>
              <a:t>Volume of VOC-containing material used.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65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Aircraft parts coating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Rules: (continued)</a:t>
            </a:r>
          </a:p>
          <a:p>
            <a:pPr marL="914400" lvl="1" indent="-457200">
              <a:buFont typeface="+mj-lt"/>
              <a:buAutoNum type="arabicPeriod" startAt="4"/>
            </a:pPr>
            <a:r>
              <a:rPr lang="en-US" dirty="0" smtClean="0"/>
              <a:t>Maintain an updated copy of the Aerospace Coating List (ACL)</a:t>
            </a:r>
          </a:p>
          <a:p>
            <a:pPr marL="1314450" lvl="2" indent="-457200"/>
            <a:r>
              <a:rPr lang="en-US" dirty="0" smtClean="0"/>
              <a:t>Contact EMD, ATTN: Air Quality Program Manager to obtain latest copy of ACL</a:t>
            </a:r>
          </a:p>
          <a:p>
            <a:pPr marL="914400" lvl="1" indent="-457200">
              <a:buFont typeface="+mj-lt"/>
              <a:buAutoNum type="arabicPeriod" startAt="6"/>
            </a:pPr>
            <a:r>
              <a:rPr lang="en-US" dirty="0" smtClean="0"/>
              <a:t>Maintain a copy of the Material Safety Data Sheet (MSDS) of all aerospace coating and solvent products used.</a:t>
            </a:r>
            <a:endParaRPr lang="en-US" dirty="0"/>
          </a:p>
          <a:p>
            <a:pPr marL="1314450" lvl="2" indent="-457200"/>
            <a:endParaRPr lang="en-US" dirty="0" smtClean="0"/>
          </a:p>
          <a:p>
            <a:pPr marL="1314450" lvl="2" indent="-45720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649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AIRCRAFT Parts COating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92D050"/>
                </a:solidFill>
              </a:rPr>
              <a:t>Steps: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Make sure that all supporting </a:t>
            </a:r>
            <a:r>
              <a:rPr lang="en-US" dirty="0" smtClean="0"/>
              <a:t>documents are available </a:t>
            </a:r>
            <a:r>
              <a:rPr lang="en-US" dirty="0"/>
              <a:t>onsite</a:t>
            </a:r>
            <a:r>
              <a:rPr lang="en-US" dirty="0" smtClean="0"/>
              <a:t>.</a:t>
            </a:r>
          </a:p>
          <a:p>
            <a:pPr marL="1314450" lvl="2" indent="-457200"/>
            <a:r>
              <a:rPr lang="en-US" dirty="0" smtClean="0"/>
              <a:t>Permits</a:t>
            </a:r>
          </a:p>
          <a:p>
            <a:pPr marL="1314450" lvl="2" indent="-457200"/>
            <a:r>
              <a:rPr lang="en-US" dirty="0" smtClean="0"/>
              <a:t>Material Safety Data Sheets (MSDS)</a:t>
            </a:r>
          </a:p>
          <a:p>
            <a:pPr marL="1314450" lvl="2" indent="-457200"/>
            <a:r>
              <a:rPr lang="en-US" dirty="0" smtClean="0"/>
              <a:t>Operation Logs &amp; Records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Read permit and comply with permit conditions.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Only use authorized HVLP equipment.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Complete required recordkeeping:</a:t>
            </a:r>
          </a:p>
          <a:p>
            <a:pPr marL="1314450" lvl="2" indent="-457200"/>
            <a:r>
              <a:rPr lang="en-US" dirty="0" smtClean="0"/>
              <a:t>Daily coating and solvent usage records.</a:t>
            </a:r>
          </a:p>
          <a:p>
            <a:pPr marL="1314450" lvl="2" indent="-457200"/>
            <a:r>
              <a:rPr lang="en-US" dirty="0" smtClean="0"/>
              <a:t>Summarize daily usage data into a Monthly Usage Record and submit a copy to the EMD Air Quality Program by month’s end.</a:t>
            </a:r>
          </a:p>
          <a:p>
            <a:pPr marL="1314450" lvl="2" indent="-457200"/>
            <a:r>
              <a:rPr lang="en-US" dirty="0" smtClean="0"/>
              <a:t>Acquire AULs for all materials prior to use.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Maintain records for at least 3 years.</a:t>
            </a:r>
          </a:p>
          <a:p>
            <a:pPr marL="1314450" lvl="2" indent="-4572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25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Navigating the Website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0600"/>
            <a:ext cx="5486400" cy="5735782"/>
          </a:xfrm>
        </p:spPr>
      </p:pic>
      <p:sp>
        <p:nvSpPr>
          <p:cNvPr id="5" name="TextBox 4"/>
          <p:cNvSpPr txBox="1"/>
          <p:nvPr/>
        </p:nvSpPr>
        <p:spPr>
          <a:xfrm>
            <a:off x="6381206" y="3531346"/>
            <a:ext cx="2438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Quick links can be found in lower right corner of website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7034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" r="5619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0" b="2164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sz="3200" b="1" dirty="0" smtClean="0">
                <a:solidFill>
                  <a:srgbClr val="92D050"/>
                </a:solidFill>
              </a:rPr>
              <a:t>Emergency Diesel Generators</a:t>
            </a:r>
            <a:endParaRPr lang="en-US" sz="3200" b="1" dirty="0">
              <a:solidFill>
                <a:srgbClr val="92D05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ctr"/>
            <a:r>
              <a:rPr lang="en-US" sz="3200" b="1" dirty="0" smtClean="0">
                <a:solidFill>
                  <a:srgbClr val="92D050"/>
                </a:solidFill>
              </a:rPr>
              <a:t>Arresting Gear Engines</a:t>
            </a:r>
            <a:endParaRPr lang="en-US" sz="3200" b="1" dirty="0">
              <a:solidFill>
                <a:srgbClr val="92D05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14400" y="274638"/>
            <a:ext cx="7772400" cy="715962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sz="3200" cap="all" baseline="0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  <a:extLst/>
          </a:lstStyle>
          <a:p>
            <a:r>
              <a:rPr lang="en-US" kern="0" dirty="0" smtClean="0"/>
              <a:t>Internal Combustion Engines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1815445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Internal combustion engines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Rules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Permit required for engines 50 BHP or greater.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Permit must be at equipment site at all times.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Certain records must be kept onsite:</a:t>
            </a:r>
          </a:p>
          <a:p>
            <a:pPr marL="1314450" lvl="2" indent="-457200"/>
            <a:r>
              <a:rPr lang="en-US" dirty="0" smtClean="0"/>
              <a:t>Engine manufacturer name and model number</a:t>
            </a:r>
          </a:p>
          <a:p>
            <a:pPr marL="1314450" lvl="2" indent="-457200"/>
            <a:r>
              <a:rPr lang="en-US" dirty="0" smtClean="0"/>
              <a:t>Engine serial number and EPA family number</a:t>
            </a:r>
          </a:p>
          <a:p>
            <a:pPr marL="1314450" lvl="2" indent="-457200"/>
            <a:r>
              <a:rPr lang="en-US" dirty="0" smtClean="0"/>
              <a:t>Brake horsepower rating</a:t>
            </a:r>
          </a:p>
          <a:p>
            <a:pPr marL="1314450" lvl="2" indent="-457200"/>
            <a:r>
              <a:rPr lang="en-US" dirty="0" smtClean="0"/>
              <a:t>Combustion method</a:t>
            </a:r>
          </a:p>
          <a:p>
            <a:pPr marL="1314450" lvl="2" indent="-457200"/>
            <a:r>
              <a:rPr lang="en-US" dirty="0" smtClean="0"/>
              <a:t>Fuel type</a:t>
            </a:r>
          </a:p>
          <a:p>
            <a:pPr marL="1314450" lvl="2" indent="-457200"/>
            <a:r>
              <a:rPr lang="en-US" dirty="0" smtClean="0"/>
              <a:t>California diesel certification</a:t>
            </a:r>
          </a:p>
          <a:p>
            <a:pPr marL="1314450" lvl="2" indent="-457200"/>
            <a:r>
              <a:rPr lang="en-US" dirty="0" smtClean="0"/>
              <a:t>Manual of recommended maintenance</a:t>
            </a:r>
          </a:p>
        </p:txBody>
      </p:sp>
    </p:spTree>
    <p:extLst>
      <p:ext uri="{BB962C8B-B14F-4D97-AF65-F5344CB8AC3E}">
        <p14:creationId xmlns:p14="http://schemas.microsoft.com/office/powerpoint/2010/main" val="345506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Internal combustion engines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Rules: (continued)</a:t>
            </a:r>
          </a:p>
          <a:p>
            <a:pPr marL="914400" lvl="1" indent="-457200">
              <a:buFont typeface="+mj-lt"/>
              <a:buAutoNum type="arabicPeriod" startAt="4"/>
            </a:pPr>
            <a:r>
              <a:rPr lang="en-US" dirty="0" smtClean="0"/>
              <a:t>An operating log must be filled out with the following information:</a:t>
            </a:r>
          </a:p>
          <a:p>
            <a:pPr marL="1314450" lvl="2" indent="-457200"/>
            <a:r>
              <a:rPr lang="en-US" dirty="0" smtClean="0"/>
              <a:t>Dates and times of engine operations (emergency &amp; non-emergency).</a:t>
            </a:r>
          </a:p>
          <a:p>
            <a:pPr marL="1314450" lvl="2" indent="-457200"/>
            <a:r>
              <a:rPr lang="en-US" dirty="0" smtClean="0"/>
              <a:t>Total cumulative hours of operation per calendar year, based on actual reading of engine hour or fuel meter.</a:t>
            </a:r>
          </a:p>
          <a:p>
            <a:pPr marL="1314450" lvl="2" indent="-457200"/>
            <a:r>
              <a:rPr lang="en-US" dirty="0" smtClean="0"/>
              <a:t>Records of engine maintenance, including dates when engine maintenance was performed.</a:t>
            </a:r>
          </a:p>
          <a:p>
            <a:pPr marL="914400" lvl="1" indent="-457200">
              <a:buFont typeface="+mj-lt"/>
              <a:buAutoNum type="arabicPeriod" startAt="5"/>
            </a:pPr>
            <a:r>
              <a:rPr lang="en-US" dirty="0" smtClean="0"/>
              <a:t>All records must be retained onsite for at least 5 years.</a:t>
            </a:r>
          </a:p>
        </p:txBody>
      </p:sp>
    </p:spTree>
    <p:extLst>
      <p:ext uri="{BB962C8B-B14F-4D97-AF65-F5344CB8AC3E}">
        <p14:creationId xmlns:p14="http://schemas.microsoft.com/office/powerpoint/2010/main" val="43632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combustion engines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92D050"/>
                </a:solidFill>
              </a:rPr>
              <a:t>Steps: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Post your permit.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Fill out operation logs after each use.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Ensure that all records are maintained onsite.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Inspect equipment for flaws, leaks or other problems.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Do not exceed allotted maintenance and testing hours.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Contact EMD Air Quality Program Manager immediately when engine hour meter failed and replace.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67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/>
          <a:lstStyle/>
          <a:p>
            <a:r>
              <a:rPr lang="en-US" dirty="0" smtClean="0"/>
              <a:t>Boilers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10119"/>
            <a:ext cx="7818882" cy="58954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618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en-US" dirty="0" smtClean="0"/>
              <a:t>Boilers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>
                <a:solidFill>
                  <a:srgbClr val="92D050"/>
                </a:solidFill>
              </a:rPr>
              <a:t>Rules</a:t>
            </a:r>
            <a:r>
              <a:rPr lang="en-US" dirty="0" smtClean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Boilers with a capacity of over 1 million BTU/</a:t>
            </a:r>
            <a:r>
              <a:rPr lang="en-US" dirty="0" err="1" smtClean="0"/>
              <a:t>Hr</a:t>
            </a:r>
            <a:r>
              <a:rPr lang="en-US" dirty="0" smtClean="0"/>
              <a:t> fired on liquid fuel oil/diesel require a permit to operate.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Boilers with capacity of over 5 million BTU/</a:t>
            </a:r>
            <a:r>
              <a:rPr lang="en-US" dirty="0" err="1" smtClean="0"/>
              <a:t>hr</a:t>
            </a:r>
            <a:r>
              <a:rPr lang="en-US" dirty="0" smtClean="0"/>
              <a:t> fired exclusively on natural gas or LPG require permits.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Permit must be available at the boiler site.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Fuel usage must be tracked.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Annual reports on usage may need to be generated.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Boiler unit should be labeled with certification status (i.e. brand name, model number, heat input rating, NOx and CO emission test results)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92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Boilers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92D050"/>
                </a:solidFill>
              </a:rPr>
              <a:t>Steps: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Post permit onsite.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Track fuel usage.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Inspect boiler for leaks or flaws.</a:t>
            </a:r>
          </a:p>
        </p:txBody>
      </p:sp>
    </p:spTree>
    <p:extLst>
      <p:ext uri="{BB962C8B-B14F-4D97-AF65-F5344CB8AC3E}">
        <p14:creationId xmlns:p14="http://schemas.microsoft.com/office/powerpoint/2010/main" val="39249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2"/>
          </a:xfrm>
        </p:spPr>
        <p:txBody>
          <a:bodyPr/>
          <a:lstStyle/>
          <a:p>
            <a:r>
              <a:rPr lang="en-US" dirty="0" smtClean="0"/>
              <a:t>Paint booth</a:t>
            </a:r>
            <a:endParaRPr lang="en-US" dirty="0"/>
          </a:p>
        </p:txBody>
      </p:sp>
      <p:pic>
        <p:nvPicPr>
          <p:cNvPr id="4" name="Content Placeholder 3" descr="PAINT BOOTH 08290008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8001000" cy="6000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03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 Booths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92D050"/>
                </a:solidFill>
              </a:rPr>
              <a:t>Rules: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The exhaust fans and exhaust filters must be installed and operating properly when the paint booth is in use.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All doors of the paint booth shall remain closed at all times when coating operations are being conducted, except when personnel are entering or exiting the paint booth.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When the paint booth is used for coating aircraft parts, all rules applicable to aircraft parts coating shall apply to the operation of the paint booth.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Permits must be displayed at paint booth site.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58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 Booths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92D050"/>
                </a:solidFill>
              </a:rPr>
              <a:t>Steps: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Display your permit at paint booth site.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Clean exhaust filter regularly and ensure exhaust fans are operational.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Inspect pressure drop across filters during use and record pressure readings when required by permit.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Ensure that manometer and exhaust fan are functional.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00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Navigating the Website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881742"/>
            <a:ext cx="8135383" cy="1295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Training schedule is available on front page</a:t>
            </a:r>
          </a:p>
          <a:p>
            <a:r>
              <a:rPr lang="en-US" dirty="0" smtClean="0"/>
              <a:t>For specific environmental information, click on “</a:t>
            </a:r>
            <a:r>
              <a:rPr lang="en-US" dirty="0" smtClean="0">
                <a:solidFill>
                  <a:srgbClr val="92D050"/>
                </a:solidFill>
              </a:rPr>
              <a:t>Programs</a:t>
            </a:r>
            <a:r>
              <a:rPr lang="en-US" dirty="0" smtClean="0"/>
              <a:t>”  in the bronze colored banner to open up drop down menus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177142"/>
            <a:ext cx="5410200" cy="459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 Booths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92D050"/>
                </a:solidFill>
              </a:rPr>
              <a:t>Steps: (continued)</a:t>
            </a:r>
          </a:p>
          <a:p>
            <a:pPr marL="914400" lvl="1" indent="-457200">
              <a:buFont typeface="+mj-lt"/>
              <a:buAutoNum type="arabicPeriod" startAt="5"/>
            </a:pPr>
            <a:r>
              <a:rPr lang="en-US" dirty="0" smtClean="0"/>
              <a:t>Close solvent containers except when filling.</a:t>
            </a:r>
          </a:p>
          <a:p>
            <a:pPr marL="914400" lvl="1" indent="-457200">
              <a:buFont typeface="+mj-lt"/>
              <a:buAutoNum type="arabicPeriod" startAt="5"/>
            </a:pPr>
            <a:r>
              <a:rPr lang="en-US" dirty="0" smtClean="0"/>
              <a:t>Close paint cans when not in use.</a:t>
            </a:r>
          </a:p>
          <a:p>
            <a:pPr marL="914400" lvl="1" indent="-457200">
              <a:buFont typeface="+mj-lt"/>
              <a:buAutoNum type="arabicPeriod" startAt="5"/>
            </a:pPr>
            <a:r>
              <a:rPr lang="en-US" dirty="0" smtClean="0"/>
              <a:t>Keep fire extinguisher and spill kit nearby.</a:t>
            </a:r>
          </a:p>
          <a:p>
            <a:pPr marL="914400" lvl="1" indent="-457200">
              <a:buFont typeface="+mj-lt"/>
              <a:buAutoNum type="arabicPeriod" startAt="5"/>
            </a:pPr>
            <a:r>
              <a:rPr lang="en-US" dirty="0"/>
              <a:t>Conduct and document monthly paint booth inspections</a:t>
            </a:r>
            <a:r>
              <a:rPr lang="en-US" dirty="0" smtClean="0"/>
              <a:t>.</a:t>
            </a:r>
          </a:p>
          <a:p>
            <a:pPr marL="857250" lvl="1" indent="-457200">
              <a:buFont typeface="+mj-lt"/>
              <a:buAutoNum type="arabicPeriod" startAt="9"/>
            </a:pPr>
            <a:r>
              <a:rPr lang="en-US" dirty="0"/>
              <a:t>Notify MCAS Miramar Environmental before planning any modifications or repairs to the paint booth.</a:t>
            </a:r>
          </a:p>
          <a:p>
            <a:pPr marL="857250" lvl="1" indent="-457200">
              <a:buFont typeface="+mj-lt"/>
              <a:buAutoNum type="arabicPeriod" startAt="9"/>
            </a:pPr>
            <a:r>
              <a:rPr lang="en-US" dirty="0"/>
              <a:t>Maintain records as required by paint booth permit conditions.</a:t>
            </a:r>
          </a:p>
          <a:p>
            <a:pPr marL="914400" lvl="1" indent="-457200">
              <a:buFont typeface="+mj-lt"/>
              <a:buAutoNum type="arabicPeriod" startAt="5"/>
            </a:pPr>
            <a:endParaRPr lang="en-US" dirty="0" smtClean="0"/>
          </a:p>
          <a:p>
            <a:pPr marL="914400" lvl="1" indent="-457200">
              <a:buFont typeface="+mj-lt"/>
              <a:buAutoNum type="arabicPeriod" startAt="5"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39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r="1251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92D050"/>
                </a:solidFill>
              </a:rPr>
              <a:t>Parts Cleaner</a:t>
            </a:r>
            <a:endParaRPr lang="en-US" sz="3200" b="1" dirty="0">
              <a:solidFill>
                <a:srgbClr val="92D05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92D050"/>
                </a:solidFill>
              </a:rPr>
              <a:t>Solvent Dip Tank</a:t>
            </a:r>
            <a:endParaRPr lang="en-US" sz="3200" b="1" dirty="0">
              <a:solidFill>
                <a:srgbClr val="92D050"/>
              </a:solidFill>
            </a:endParaRPr>
          </a:p>
        </p:txBody>
      </p:sp>
      <p:pic>
        <p:nvPicPr>
          <p:cNvPr id="6" name="Picture 3" descr="PARTS WASHER 0829000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1" b="1248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624681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sz="3200" cap="all" baseline="0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  <a:extLst/>
          </a:lstStyle>
          <a:p>
            <a:r>
              <a:rPr lang="en-US" kern="0" dirty="0" smtClean="0"/>
              <a:t>Solvent Cleaning/Degreasing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1838698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Solvent Cleaning/Degreasing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92D050"/>
                </a:solidFill>
              </a:rPr>
              <a:t>General Rules: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Permits must be posted onsite.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Fluid level line indicating maximum allowable solvent level must be marked.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Operating instructions must be posted on solvent cleaners.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Solvent cleaners must be covered by lid when not in use.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Maintain daily use records on site for at least 3 years. Records should include:</a:t>
            </a:r>
          </a:p>
          <a:p>
            <a:pPr marL="1314450" lvl="2" indent="-457200"/>
            <a:r>
              <a:rPr lang="en-US" dirty="0" smtClean="0"/>
              <a:t>Dates of solvents added to and removed from each solvent cleaner.</a:t>
            </a:r>
          </a:p>
          <a:p>
            <a:pPr marL="1314450" lvl="2" indent="-457200"/>
            <a:r>
              <a:rPr lang="en-US" dirty="0" smtClean="0"/>
              <a:t>Quantity and method of disposal for waste solvents.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81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Solvent Cleaning/Degreasing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92D050"/>
                </a:solidFill>
              </a:rPr>
              <a:t>Operating Rules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Solvent agitation may only be achieved by means of pump circulation, mechanical mixing, or ultrasonics.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Lid/cover must be closed when solvent is not in use.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No porous or absorbent materials can be cleaned with solvent.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Ventilation system and emissions control equipment must be functional.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43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Solvent cleaning/degreasing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92D050"/>
                </a:solidFill>
              </a:rPr>
              <a:t>Operating </a:t>
            </a:r>
            <a:r>
              <a:rPr lang="en-US" b="1" dirty="0" smtClean="0">
                <a:solidFill>
                  <a:srgbClr val="92D050"/>
                </a:solidFill>
              </a:rPr>
              <a:t>Rules (continued)</a:t>
            </a:r>
          </a:p>
          <a:p>
            <a:pPr marL="914400" lvl="1" indent="-457200">
              <a:buFont typeface="+mj-lt"/>
              <a:buAutoNum type="arabicPeriod" startAt="5"/>
            </a:pPr>
            <a:r>
              <a:rPr lang="en-US" dirty="0" smtClean="0"/>
              <a:t>Solvent flow must be a continuous fluid stream. Fine, atomized or shower-type sprays are not permitted.</a:t>
            </a:r>
          </a:p>
          <a:p>
            <a:pPr marL="914400" lvl="1" indent="-457200">
              <a:buFont typeface="+mj-lt"/>
              <a:buAutoNum type="arabicPeriod" startAt="5"/>
            </a:pPr>
            <a:r>
              <a:rPr lang="en-US" dirty="0" smtClean="0"/>
              <a:t>Leaky equipment shall be repaired prior to use.</a:t>
            </a:r>
          </a:p>
          <a:p>
            <a:pPr marL="914400" lvl="1" indent="-457200">
              <a:buFont typeface="+mj-lt"/>
              <a:buAutoNum type="arabicPeriod" startAt="5"/>
            </a:pPr>
            <a:r>
              <a:rPr lang="en-US" dirty="0" smtClean="0"/>
              <a:t>Solvent cleaner shall not be exposed to air drafts.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0407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Solvent Cleaning/Degreasing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92D050"/>
                </a:solidFill>
              </a:rPr>
              <a:t>Steps: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Post your permit.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Keep all records onsite for at least 3 years.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Keep copy of MSDS with VOC info for all materials containing organic solvents.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Operate cleaners/degreasers according to directions.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Fill out usage records after each use.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Notify MCAS Environmental if you plan to change solvents.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0645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" r="322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257800" y="1295400"/>
            <a:ext cx="3505200" cy="5105400"/>
          </a:xfrm>
        </p:spPr>
        <p:txBody>
          <a:bodyPr/>
          <a:lstStyle/>
          <a:p>
            <a:r>
              <a:rPr lang="en-US" b="1" dirty="0" smtClean="0">
                <a:solidFill>
                  <a:srgbClr val="92D050"/>
                </a:solidFill>
              </a:rPr>
              <a:t>Benefits: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Reduces amount of HW generated on base.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Reduces release of harmful pollutants.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Increases user safety.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Utilizes microbes in bioremediation instead of chemicals to breakdown greases and oils.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Degreasing solutions are pH neutral, non-caustic, have no flash point, and don’t irritate skin.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57800" y="76200"/>
            <a:ext cx="3657600" cy="10668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sz="3200" cap="all" baseline="0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  <a:extLst/>
          </a:lstStyle>
          <a:p>
            <a:r>
              <a:rPr lang="en-US" kern="0" dirty="0" smtClean="0"/>
              <a:t>P2 - Bio Parts Washer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902357945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5" r="15315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257800" y="1752600"/>
            <a:ext cx="3505200" cy="4648200"/>
          </a:xfrm>
        </p:spPr>
        <p:txBody>
          <a:bodyPr/>
          <a:lstStyle/>
          <a:p>
            <a:r>
              <a:rPr lang="en-US" sz="2400" b="1" dirty="0">
                <a:solidFill>
                  <a:srgbClr val="92D050"/>
                </a:solidFill>
              </a:rPr>
              <a:t>Benefits: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Allows for reuse of expensive spill containment equipment.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Saves money for the Marines.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Easy to use.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Reduces solid waste generation.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57800" y="76200"/>
            <a:ext cx="3657600" cy="10668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sz="3200" cap="all" baseline="0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  <a:extLst/>
          </a:lstStyle>
          <a:p>
            <a:r>
              <a:rPr lang="en-US" kern="0" dirty="0" smtClean="0"/>
              <a:t>P2 – Pad/ Towel wringer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555917041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0" r="12950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en-US" sz="5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www.MiramarEMS.com</a:t>
            </a:r>
            <a:endParaRPr lang="en-US" sz="5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sz="3200" cap="all" baseline="0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  <a:extLst/>
          </a:lstStyle>
          <a:p>
            <a:pPr algn="ctr"/>
            <a:r>
              <a:rPr lang="en-US" sz="6000" kern="0" dirty="0" smtClean="0"/>
              <a:t>QUESTIONS?</a:t>
            </a:r>
            <a:endParaRPr lang="en-US" sz="6000" kern="0" dirty="0"/>
          </a:p>
        </p:txBody>
      </p:sp>
    </p:spTree>
    <p:extLst>
      <p:ext uri="{BB962C8B-B14F-4D97-AF65-F5344CB8AC3E}">
        <p14:creationId xmlns:p14="http://schemas.microsoft.com/office/powerpoint/2010/main" val="230471159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What are you responsible For?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Familiarize yourself with </a:t>
            </a:r>
            <a:r>
              <a:rPr lang="en-US" sz="2800" dirty="0" smtClean="0">
                <a:hlinkClick r:id="rId3"/>
              </a:rPr>
              <a:t>www.MiramarEMS.com</a:t>
            </a:r>
            <a:r>
              <a:rPr lang="en-US" sz="2800" dirty="0" smtClean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Understand the potential impacts associated with the work processes of your unit.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Know your permits and know what is required to comply with the permit conditions.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Attend all meetings and ECC trainings.</a:t>
            </a:r>
            <a:endParaRPr lang="en-US" sz="2800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62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WHAT ARE YOU RESPONSIBLE FOR?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US" dirty="0"/>
              <a:t>Know which ESOPs apply to your operations and ensure each person responsible for that process (practice) is knowledgeable about and has training document on the ESOP.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US" dirty="0"/>
              <a:t>Ensure that individuals subject to environmental training have received that training (per MCO P5090.2)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US" dirty="0"/>
              <a:t>Ensure environmental reporting requirements and inspection of facility has been accomplished and properly documented.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92D050"/>
                </a:solidFill>
              </a:rPr>
              <a:t>Call Environmental if you have any </a:t>
            </a:r>
            <a:r>
              <a:rPr lang="en-US" dirty="0" smtClean="0">
                <a:solidFill>
                  <a:srgbClr val="92D050"/>
                </a:solidFill>
              </a:rPr>
              <a:t>questions.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92D050"/>
                </a:solidFill>
              </a:rPr>
              <a:t>(858)577-1306</a:t>
            </a:r>
          </a:p>
          <a:p>
            <a:pPr marL="0" indent="0" algn="ctr">
              <a:buNone/>
            </a:pPr>
            <a:endParaRPr lang="en-US" dirty="0">
              <a:solidFill>
                <a:srgbClr val="92D05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59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MCAS Miramar: Operation Areas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2066"/>
            <a:ext cx="8686800" cy="577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0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MCAS Miramar: Operation Areas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15517"/>
            <a:ext cx="3429000" cy="207900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90600"/>
            <a:ext cx="3124200" cy="20777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3200400"/>
            <a:ext cx="838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Areas 1-5 (Marine Corps Community Support) – Primary Environmental Concerns</a:t>
            </a:r>
          </a:p>
          <a:p>
            <a:endParaRPr lang="en-US" dirty="0"/>
          </a:p>
          <a:p>
            <a:pPr marL="2628900" lvl="5" indent="-342900">
              <a:buFont typeface="+mj-lt"/>
              <a:buAutoNum type="arabicPeriod"/>
            </a:pPr>
            <a:r>
              <a:rPr lang="en-US" dirty="0" smtClean="0"/>
              <a:t>Stormwater pollution</a:t>
            </a:r>
          </a:p>
          <a:p>
            <a:pPr marL="2628900" lvl="5" indent="-342900">
              <a:buFont typeface="+mj-lt"/>
              <a:buAutoNum type="arabicPeriod"/>
            </a:pPr>
            <a:r>
              <a:rPr lang="en-US" dirty="0" smtClean="0"/>
              <a:t>Spills</a:t>
            </a:r>
          </a:p>
          <a:p>
            <a:pPr marL="2628900" lvl="5" indent="-342900">
              <a:buFont typeface="+mj-lt"/>
              <a:buAutoNum type="arabicPeriod"/>
            </a:pPr>
            <a:r>
              <a:rPr lang="en-US" dirty="0" smtClean="0"/>
              <a:t>Wastewater (sewer)</a:t>
            </a:r>
          </a:p>
          <a:p>
            <a:pPr marL="2628900" lvl="5" indent="-342900">
              <a:buFont typeface="+mj-lt"/>
              <a:buAutoNum type="arabicPeriod"/>
            </a:pPr>
            <a:r>
              <a:rPr lang="en-US" dirty="0" smtClean="0"/>
              <a:t>Hazardous waste disposal</a:t>
            </a:r>
          </a:p>
          <a:p>
            <a:pPr marL="2628900" lvl="5" indent="-342900">
              <a:buFont typeface="+mj-lt"/>
              <a:buAutoNum type="arabicPeriod"/>
            </a:pPr>
            <a:r>
              <a:rPr lang="en-US" dirty="0" smtClean="0"/>
              <a:t>Medical waste</a:t>
            </a:r>
          </a:p>
          <a:p>
            <a:pPr marL="2628900" lvl="5" indent="-342900">
              <a:buFont typeface="+mj-lt"/>
              <a:buAutoNum type="arabicPeriod"/>
            </a:pPr>
            <a:r>
              <a:rPr lang="en-US" dirty="0" smtClean="0"/>
              <a:t>Pollution prevention (P2)</a:t>
            </a:r>
          </a:p>
          <a:p>
            <a:pPr marL="3086100" lvl="6" indent="-342900">
              <a:buFont typeface="Arial" panose="020B0604020202020204" pitchFamily="34" charset="0"/>
              <a:buChar char="•"/>
            </a:pPr>
            <a:r>
              <a:rPr lang="en-US" dirty="0" smtClean="0"/>
              <a:t>Recycling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86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 Photo 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ClassicPhotoAlbum</Template>
  <TotalTime>0</TotalTime>
  <Words>2152</Words>
  <Application>Microsoft Office PowerPoint</Application>
  <PresentationFormat>On-screen Show (4:3)</PresentationFormat>
  <Paragraphs>388</Paragraphs>
  <Slides>58</Slides>
  <Notes>51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Classic Photo Album</vt:lpstr>
      <vt:lpstr>YOUR Roles  in  Environmental Compliance</vt:lpstr>
      <vt:lpstr>Your source for MCAS Miramar Environmental Information</vt:lpstr>
      <vt:lpstr>how to use the Website</vt:lpstr>
      <vt:lpstr>Navigating the Website</vt:lpstr>
      <vt:lpstr>Navigating the Website</vt:lpstr>
      <vt:lpstr>What are you responsible For?</vt:lpstr>
      <vt:lpstr>WHAT ARE YOU RESPONSIBLE FOR?</vt:lpstr>
      <vt:lpstr>MCAS Miramar: Operation Areas</vt:lpstr>
      <vt:lpstr>MCAS Miramar: Operation Areas</vt:lpstr>
      <vt:lpstr>MCAS Miramar: Operation Areas</vt:lpstr>
      <vt:lpstr>How This Presentation is Organized</vt:lpstr>
      <vt:lpstr>Basic environmental compliance</vt:lpstr>
      <vt:lpstr>Basic Environmental Compliance</vt:lpstr>
      <vt:lpstr>Recycling</vt:lpstr>
      <vt:lpstr>Recycling</vt:lpstr>
      <vt:lpstr>Recycling</vt:lpstr>
      <vt:lpstr>Stormwater compliance</vt:lpstr>
      <vt:lpstr>Stormwater compliance</vt:lpstr>
      <vt:lpstr>Stormwater compliance</vt:lpstr>
      <vt:lpstr>Stormwater compliance</vt:lpstr>
      <vt:lpstr>Natural Resources</vt:lpstr>
      <vt:lpstr>Natural Resources</vt:lpstr>
      <vt:lpstr>VERNAL POOLS (Wet Season)</vt:lpstr>
      <vt:lpstr>VERNAL POOLS (DRY season)</vt:lpstr>
      <vt:lpstr>PowerPoint Presentation</vt:lpstr>
      <vt:lpstr>PowerPoint Presentation</vt:lpstr>
      <vt:lpstr>PowerPoint Presentation</vt:lpstr>
      <vt:lpstr>PowerPoint Presentation</vt:lpstr>
      <vt:lpstr>Advanced environmental compliance</vt:lpstr>
      <vt:lpstr>Advanced Environmental Compliance</vt:lpstr>
      <vt:lpstr>Abrasive Blasting</vt:lpstr>
      <vt:lpstr>Abrasive blasting</vt:lpstr>
      <vt:lpstr>Abrasive blasting</vt:lpstr>
      <vt:lpstr>Abrasive blasting</vt:lpstr>
      <vt:lpstr>AIRCRAFT Parts Coating</vt:lpstr>
      <vt:lpstr>Aircraft parts coating</vt:lpstr>
      <vt:lpstr>Aircraft parts coating</vt:lpstr>
      <vt:lpstr>Aircraft parts coating</vt:lpstr>
      <vt:lpstr>AIRCRAFT Parts COating</vt:lpstr>
      <vt:lpstr>PowerPoint Presentation</vt:lpstr>
      <vt:lpstr>Internal combustion engines</vt:lpstr>
      <vt:lpstr>Internal combustion engines</vt:lpstr>
      <vt:lpstr>Internal combustion engines</vt:lpstr>
      <vt:lpstr>Boilers</vt:lpstr>
      <vt:lpstr>Boilers</vt:lpstr>
      <vt:lpstr>Boilers</vt:lpstr>
      <vt:lpstr>Paint booth</vt:lpstr>
      <vt:lpstr>PAINT Booths</vt:lpstr>
      <vt:lpstr>Paint Booths</vt:lpstr>
      <vt:lpstr>Paint Booths</vt:lpstr>
      <vt:lpstr>PowerPoint Presentation</vt:lpstr>
      <vt:lpstr>Solvent Cleaning/Degreasing</vt:lpstr>
      <vt:lpstr>Solvent Cleaning/Degreasing</vt:lpstr>
      <vt:lpstr>Solvent cleaning/degreasing</vt:lpstr>
      <vt:lpstr>Solvent Cleaning/Degreasing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2015-11-17T18:35:55Z</dcterms:created>
  <dcterms:modified xsi:type="dcterms:W3CDTF">2016-01-28T00:58:41Z</dcterms:modified>
</cp:coreProperties>
</file>